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4" r:id="rId4"/>
    <p:sldId id="265" r:id="rId5"/>
    <p:sldId id="266" r:id="rId6"/>
    <p:sldId id="257" r:id="rId7"/>
    <p:sldId id="267" r:id="rId8"/>
    <p:sldId id="275" r:id="rId9"/>
    <p:sldId id="279" r:id="rId10"/>
    <p:sldId id="278" r:id="rId11"/>
    <p:sldId id="282" r:id="rId12"/>
    <p:sldId id="276" r:id="rId13"/>
    <p:sldId id="277" r:id="rId14"/>
    <p:sldId id="281" r:id="rId15"/>
    <p:sldId id="283" r:id="rId16"/>
    <p:sldId id="259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C59CA-70E9-4D52-B5BB-2758B0C0339B}" type="datetimeFigureOut">
              <a:rPr lang="hr-HR" smtClean="0"/>
              <a:t>31.5.2021.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6A626-4ED2-4372-9C2A-234C95F002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62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7273-5465-4199-9978-2B93DBC097E3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7791-9C1F-4598-866C-54360E7EA9F7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CBB1-1F6B-4778-8929-CB9F2214D1C6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BC18-CEB2-4392-A95E-EAAA8B75A78F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3D9-3359-4558-9A47-B1CEE9FC0F85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E40-3B56-483A-A0D9-92D1C38089BD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D482-2BA9-43AA-96ED-56E9CFB09654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CC71-B2C9-4C7C-A1F2-4742A827D0EE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12D4-1A5A-45C5-AE01-1DFF82421812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249F-7E95-4448-8C46-93EA9287E303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D0B2-7A57-4E58-AB88-55FB045454FE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4A13-F33C-4F14-A6CD-8635FBA4F1F3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1436-CDF8-4EE5-A54A-EB8C1393B544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A1AA-7403-42E6-9ECF-786F284C496D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1CEE-4955-45B2-88BB-26D851CE280B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6145-F7F3-4DFE-A376-4061FAD399F9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65AF-024E-438F-8336-B8367318C012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03734C-D5EE-4DFD-8D5C-DE38089E6EDA}" type="datetime1">
              <a:rPr lang="en-US" smtClean="0"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1.wdp"/><Relationship Id="rId18" Type="http://schemas.openxmlformats.org/officeDocument/2006/relationships/image" Target="../media/image20.png"/><Relationship Id="rId3" Type="http://schemas.microsoft.com/office/2007/relationships/hdphoto" Target="../media/hdphoto6.wdp"/><Relationship Id="rId21" Type="http://schemas.microsoft.com/office/2007/relationships/hdphoto" Target="../media/hdphoto15.wdp"/><Relationship Id="rId7" Type="http://schemas.microsoft.com/office/2007/relationships/hdphoto" Target="../media/hdphoto8.wdp"/><Relationship Id="rId12" Type="http://schemas.openxmlformats.org/officeDocument/2006/relationships/image" Target="../media/image17.png"/><Relationship Id="rId17" Type="http://schemas.microsoft.com/office/2007/relationships/hdphoto" Target="../media/hdphoto13.wdp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23" Type="http://schemas.microsoft.com/office/2007/relationships/hdphoto" Target="../media/hdphoto16.wdp"/><Relationship Id="rId10" Type="http://schemas.openxmlformats.org/officeDocument/2006/relationships/image" Target="../media/image16.png"/><Relationship Id="rId19" Type="http://schemas.microsoft.com/office/2007/relationships/hdphoto" Target="../media/hdphoto14.wdp"/><Relationship Id="rId4" Type="http://schemas.openxmlformats.org/officeDocument/2006/relationships/image" Target="../media/image13.png"/><Relationship Id="rId9" Type="http://schemas.microsoft.com/office/2007/relationships/hdphoto" Target="../media/hdphoto9.wdp"/><Relationship Id="rId14" Type="http://schemas.openxmlformats.org/officeDocument/2006/relationships/image" Target="../media/image18.png"/><Relationship Id="rId2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s-strojarska-tehnicka-os.skole.hr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749296"/>
          </a:xfrm>
        </p:spPr>
        <p:txBody>
          <a:bodyPr/>
          <a:lstStyle/>
          <a:p>
            <a:r>
              <a:rPr lang="hr-HR" dirty="0" smtClean="0"/>
              <a:t>Državna matura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6342" y="6245524"/>
            <a:ext cx="8529484" cy="612475"/>
          </a:xfrm>
        </p:spPr>
        <p:txBody>
          <a:bodyPr>
            <a:normAutofit/>
          </a:bodyPr>
          <a:lstStyle/>
          <a:p>
            <a:pPr algn="r"/>
            <a:r>
              <a:rPr lang="hr-HR" sz="1800" cap="none" dirty="0" smtClean="0"/>
              <a:t>Ispitni koordinator: Filip </a:t>
            </a:r>
            <a:r>
              <a:rPr lang="hr-HR" sz="1800" cap="none" dirty="0"/>
              <a:t>J</a:t>
            </a:r>
            <a:r>
              <a:rPr lang="hr-HR" sz="1800" cap="none" dirty="0" smtClean="0"/>
              <a:t>ukić mag. ing. el.</a:t>
            </a:r>
            <a:endParaRPr lang="hr-HR" sz="18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Uloga nastavnika na ispitu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572768"/>
            <a:ext cx="10767263" cy="4846320"/>
          </a:xfrm>
        </p:spPr>
        <p:txBody>
          <a:bodyPr>
            <a:normAutofit fontScale="92500" lnSpcReduction="20000"/>
          </a:bodyPr>
          <a:lstStyle/>
          <a:p>
            <a:r>
              <a:rPr lang="hr-HR" sz="2400" b="1" dirty="0" smtClean="0"/>
              <a:t>Voditelj ispitne prostorije</a:t>
            </a:r>
          </a:p>
          <a:p>
            <a:pPr lvl="1"/>
            <a:r>
              <a:rPr lang="hr-HR" dirty="0" smtClean="0"/>
              <a:t>Proziva učenike i provjerava identitet</a:t>
            </a:r>
          </a:p>
          <a:p>
            <a:pPr lvl="1"/>
            <a:r>
              <a:rPr lang="hr-HR" dirty="0" smtClean="0"/>
              <a:t>Čita upute</a:t>
            </a:r>
          </a:p>
          <a:p>
            <a:pPr lvl="1"/>
            <a:r>
              <a:rPr lang="hr-HR" dirty="0" smtClean="0"/>
              <a:t>Vodi zapisnik (obrazac 6)</a:t>
            </a:r>
          </a:p>
          <a:p>
            <a:pPr marL="0" indent="0">
              <a:buNone/>
            </a:pPr>
            <a:endParaRPr lang="hr-HR" sz="400" b="1" dirty="0" smtClean="0"/>
          </a:p>
          <a:p>
            <a:r>
              <a:rPr lang="hr-HR" sz="2400" b="1" dirty="0" smtClean="0"/>
              <a:t>Dežurni nastavnik</a:t>
            </a:r>
          </a:p>
          <a:p>
            <a:pPr lvl="1"/>
            <a:r>
              <a:rPr lang="hr-HR" dirty="0"/>
              <a:t>Upozorava na odlaganje </a:t>
            </a:r>
            <a:r>
              <a:rPr lang="hr-HR" dirty="0" smtClean="0"/>
              <a:t>stvari pri ulasku</a:t>
            </a:r>
            <a:endParaRPr lang="hr-HR" dirty="0"/>
          </a:p>
          <a:p>
            <a:pPr lvl="1"/>
            <a:r>
              <a:rPr lang="hr-HR" dirty="0" smtClean="0"/>
              <a:t>Raspoređuje učenike</a:t>
            </a:r>
          </a:p>
          <a:p>
            <a:pPr lvl="1"/>
            <a:r>
              <a:rPr lang="hr-HR" dirty="0" smtClean="0"/>
              <a:t>Sprema ispitne materijale u sigurnosne vrećice</a:t>
            </a:r>
          </a:p>
          <a:p>
            <a:endParaRPr lang="hr-HR" sz="400" dirty="0" smtClean="0"/>
          </a:p>
          <a:p>
            <a:r>
              <a:rPr lang="hr-HR" sz="2400" b="1" dirty="0" smtClean="0"/>
              <a:t>Dežurni nastavnik na hodniku</a:t>
            </a:r>
          </a:p>
          <a:p>
            <a:pPr marL="742950" lvl="2" indent="-342900"/>
            <a:r>
              <a:rPr lang="hr-HR" sz="1800" dirty="0" smtClean="0"/>
              <a:t>Pazi na red u dijelu škole u kojem se pišu ispiti</a:t>
            </a:r>
          </a:p>
          <a:p>
            <a:pPr marL="742950" lvl="2" indent="-342900"/>
            <a:r>
              <a:rPr lang="hr-HR" sz="1800" dirty="0" smtClean="0"/>
              <a:t>Pomaže učenicima koji kasne da nađu odgovarajuću ispitnu prostoriju</a:t>
            </a:r>
          </a:p>
          <a:p>
            <a:pPr marL="742950" lvl="2" indent="-342900"/>
            <a:r>
              <a:rPr lang="hr-HR" sz="1800" dirty="0" smtClean="0"/>
              <a:t>Prati </a:t>
            </a:r>
            <a:r>
              <a:rPr lang="hr-HR" sz="1800" dirty="0"/>
              <a:t>učenike na WC</a:t>
            </a:r>
          </a:p>
          <a:p>
            <a:endParaRPr lang="hr-HR" sz="2400" dirty="0" smtClean="0"/>
          </a:p>
          <a:p>
            <a:pPr lvl="1"/>
            <a:endParaRPr lang="hr-HR" dirty="0"/>
          </a:p>
          <a:p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B1B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B1B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Uloga nastavnika na ispitu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0740" y="1718068"/>
            <a:ext cx="10767263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hr-HR" sz="2400" b="1" dirty="0" smtClean="0"/>
              <a:t>Nastavnici </a:t>
            </a:r>
            <a:r>
              <a:rPr lang="hr-HR" sz="2400" b="1" dirty="0" smtClean="0">
                <a:solidFill>
                  <a:srgbClr val="FF0000"/>
                </a:solidFill>
              </a:rPr>
              <a:t>u</a:t>
            </a:r>
            <a:r>
              <a:rPr lang="hr-HR" sz="2400" b="1" dirty="0" smtClean="0"/>
              <a:t> ispitnoj prostoriji ne smiju:</a:t>
            </a:r>
          </a:p>
          <a:p>
            <a:r>
              <a:rPr lang="hr-HR" sz="2400" dirty="0" smtClean="0"/>
              <a:t>Koristiti mobitel ili računalo</a:t>
            </a:r>
          </a:p>
          <a:p>
            <a:r>
              <a:rPr lang="hr-HR" sz="2400" dirty="0" smtClean="0"/>
              <a:t>Čitati novine ili knjige</a:t>
            </a:r>
          </a:p>
          <a:p>
            <a:r>
              <a:rPr lang="hr-HR" sz="2400" dirty="0" smtClean="0"/>
              <a:t>Međusobno razgovarati</a:t>
            </a:r>
          </a:p>
          <a:p>
            <a:r>
              <a:rPr lang="hr-HR" sz="2400" dirty="0" smtClean="0"/>
              <a:t>Pomagati učenicima</a:t>
            </a:r>
          </a:p>
          <a:p>
            <a:r>
              <a:rPr lang="hr-HR" sz="2400" dirty="0" smtClean="0"/>
              <a:t>Odgovarati na pitanja vezana uz sadržaj ispita</a:t>
            </a:r>
          </a:p>
          <a:p>
            <a:r>
              <a:rPr lang="hr-HR" sz="2400" dirty="0" smtClean="0"/>
              <a:t>Na bilo koji drugi način uznemiravati učenike</a:t>
            </a:r>
          </a:p>
          <a:p>
            <a:endParaRPr lang="hr-HR" sz="2400" dirty="0"/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7882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Dozvoljeni pribor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572768"/>
            <a:ext cx="10767263" cy="4846320"/>
          </a:xfrm>
        </p:spPr>
        <p:txBody>
          <a:bodyPr>
            <a:normAutofit/>
          </a:bodyPr>
          <a:lstStyle/>
          <a:p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5" b="91385" l="2516" r="98994">
                        <a14:foregroundMark x1="34340" y1="78769" x2="34340" y2="78769"/>
                        <a14:foregroundMark x1="30692" y1="78462" x2="14214" y2="73538"/>
                        <a14:foregroundMark x1="26415" y1="81538" x2="84277" y2="79385"/>
                        <a14:foregroundMark x1="82642" y1="71077" x2="65157" y2="71077"/>
                        <a14:foregroundMark x1="61761" y1="76615" x2="32075" y2="73846"/>
                        <a14:foregroundMark x1="7170" y1="77538" x2="9057" y2="76000"/>
                        <a14:foregroundMark x1="5283" y1="78154" x2="5283" y2="78154"/>
                        <a14:foregroundMark x1="6415" y1="78769" x2="5535" y2="78769"/>
                        <a14:foregroundMark x1="6038" y1="77846" x2="4277" y2="78154"/>
                        <a14:foregroundMark x1="6541" y1="77538" x2="6667" y2="76308"/>
                        <a14:foregroundMark x1="3396" y1="20923" x2="7296" y2="19385"/>
                        <a14:foregroundMark x1="4277" y1="20615" x2="5660" y2="18769"/>
                        <a14:foregroundMark x1="4403" y1="19692" x2="4403" y2="19692"/>
                        <a14:foregroundMark x1="4277" y1="19692" x2="4277" y2="19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029"/>
          <a:stretch/>
        </p:blipFill>
        <p:spPr>
          <a:xfrm rot="20589362">
            <a:off x="1120109" y="2084941"/>
            <a:ext cx="3657969" cy="65753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255">
            <a:off x="6373693" y="3362819"/>
            <a:ext cx="2381250" cy="285750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8417988" y="2175208"/>
            <a:ext cx="1842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Matematika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Fizika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Kemija</a:t>
            </a:r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2500" y1="37108" x2="11270" y2="73976"/>
                        <a14:foregroundMark x1="11475" y1="27952" x2="13320" y2="42892"/>
                        <a14:foregroundMark x1="36066" y1="15663" x2="35451" y2="77349"/>
                        <a14:foregroundMark x1="60451" y1="77590" x2="60246" y2="1446"/>
                        <a14:foregroundMark x1="87705" y1="4337" x2="86885" y2="76386"/>
                        <a14:foregroundMark x1="78484" y1="73735" x2="81967" y2="69157"/>
                        <a14:foregroundMark x1="92828" y1="77590" x2="95287" y2="26265"/>
                        <a14:foregroundMark x1="77869" y1="26265" x2="78484" y2="38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500" y="3607871"/>
            <a:ext cx="3112116" cy="264875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366" l="0" r="9751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2490">
            <a:off x="8921055" y="4325264"/>
            <a:ext cx="2736143" cy="177883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0179" y="5614790"/>
            <a:ext cx="3238065" cy="807998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10079774" y="5214680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ILI</a:t>
            </a:r>
            <a:endParaRPr lang="hr-HR" sz="2000" dirty="0"/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383">
            <a:off x="4464214" y="3997987"/>
            <a:ext cx="1627516" cy="10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Strogo zabranjeno !!! </a:t>
            </a:r>
            <a:r>
              <a:rPr lang="hr-HR" sz="2000" dirty="0" smtClean="0"/>
              <a:t>(NITI U DŽEPU)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572768"/>
            <a:ext cx="10767263" cy="4846320"/>
          </a:xfrm>
        </p:spPr>
        <p:txBody>
          <a:bodyPr>
            <a:normAutofit/>
          </a:bodyPr>
          <a:lstStyle/>
          <a:p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68" b="94168" l="9719" r="89849">
                        <a14:foregroundMark x1="36069" y1="4968" x2="53564" y2="12959"/>
                        <a14:foregroundMark x1="38877" y1="94168" x2="63715" y2="88985"/>
                        <a14:foregroundMark x1="77970" y1="20950" x2="85745" y2="68898"/>
                        <a14:foregroundMark x1="84449" y1="71706" x2="85529" y2="68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20" y="1231588"/>
            <a:ext cx="1646036" cy="16460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1800" y1="5600" x2="55400" y2="3800"/>
                        <a14:foregroundMark x1="58800" y1="2600" x2="56400" y2="8000"/>
                        <a14:foregroundMark x1="61600" y1="59800" x2="65600" y2="52200"/>
                        <a14:foregroundMark x1="68400" y1="49600" x2="67600" y2="41200"/>
                        <a14:foregroundMark x1="61600" y1="5800" x2="62600" y2="13800"/>
                        <a14:foregroundMark x1="36600" y1="61200" x2="36400" y2="56800"/>
                        <a14:foregroundMark x1="44600" y1="96600" x2="58800" y2="96200"/>
                        <a14:foregroundMark x1="60400" y1="87400" x2="61800" y2="72800"/>
                        <a14:foregroundMark x1="40800" y1="77200" x2="42000" y2="89600"/>
                        <a14:foregroundMark x1="34400" y1="35400" x2="31400" y2="44400"/>
                        <a14:foregroundMark x1="30600" y1="45200" x2="35000" y2="60400"/>
                        <a14:foregroundMark x1="50600" y1="97000" x2="50800" y2="71400"/>
                        <a14:foregroundMark x1="57600" y1="88200" x2="56400" y2="66200"/>
                        <a14:foregroundMark x1="40600" y1="86800" x2="41000" y2="70800"/>
                        <a14:foregroundMark x1="61400" y1="95400" x2="62600" y2="81000"/>
                        <a14:foregroundMark x1="62400" y1="81800" x2="62600" y2="65000"/>
                        <a14:backgroundMark x1="34000" y1="7800" x2="32000" y2="31800"/>
                        <a14:backgroundMark x1="68000" y1="5600" x2="74200" y2="30800"/>
                        <a14:backgroundMark x1="64800" y1="10600" x2="68200" y2="34800"/>
                        <a14:backgroundMark x1="66600" y1="88000" x2="68200" y2="62600"/>
                        <a14:backgroundMark x1="31600" y1="67600" x2="34200" y2="90800"/>
                        <a14:backgroundMark x1="30600" y1="65000" x2="30000" y2="55400"/>
                        <a14:backgroundMark x1="70000" y1="61000" x2="70200" y2="32200"/>
                        <a14:backgroundMark x1="37200" y1="13200" x2="35400" y2="22600"/>
                        <a14:backgroundMark x1="36000" y1="94200" x2="32600" y2="95600"/>
                        <a14:backgroundMark x1="68200" y1="90800" x2="66000" y2="96800"/>
                        <a14:backgroundMark x1="47200" y1="99200" x2="50800" y2="98800"/>
                        <a14:backgroundMark x1="36200" y1="7000" x2="34400" y2="2200"/>
                        <a14:backgroundMark x1="44000" y1="600" x2="64200" y2="400"/>
                        <a14:backgroundMark x1="52200" y1="99200" x2="60800" y2="99600"/>
                        <a14:backgroundMark x1="30600" y1="34000" x2="30400" y2="37200"/>
                        <a14:backgroundMark x1="29400" y1="39800" x2="29400" y2="43400"/>
                        <a14:backgroundMark x1="29600" y1="54600" x2="29000" y2="50800"/>
                        <a14:backgroundMark x1="29000" y1="44800" x2="29400" y2="51800"/>
                        <a14:backgroundMark x1="64200" y1="85800" x2="65600" y2="66000"/>
                        <a14:backgroundMark x1="63200" y1="86200" x2="63600" y2="7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5672">
            <a:off x="8335768" y="7685990"/>
            <a:ext cx="1829507" cy="1829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709" r="94549">
                        <a14:foregroundMark x1="90566" y1="77500" x2="54717" y2="67188"/>
                        <a14:foregroundMark x1="64780" y1="65000" x2="80922" y2="65625"/>
                        <a14:foregroundMark x1="90985" y1="69688" x2="60168" y2="6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" y="1251742"/>
            <a:ext cx="4125598" cy="276769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89" b="90183" l="10000" r="90000">
                        <a14:foregroundMark x1="28000" y1="16667" x2="28222" y2="44749"/>
                        <a14:foregroundMark x1="50667" y1="16210" x2="50000" y2="38813"/>
                        <a14:foregroundMark x1="30444" y1="25114" x2="33333" y2="38584"/>
                        <a14:foregroundMark x1="27333" y1="15525" x2="23333" y2="35616"/>
                        <a14:foregroundMark x1="49778" y1="20548" x2="47556" y2="41781"/>
                        <a14:foregroundMark x1="46889" y1="27397" x2="54000" y2="27854"/>
                        <a14:foregroundMark x1="53333" y1="19406" x2="55333" y2="34703"/>
                        <a14:foregroundMark x1="81111" y1="51598" x2="81333" y2="57763"/>
                        <a14:foregroundMark x1="44222" y1="33105" x2="47333" y2="24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124" y="3923188"/>
            <a:ext cx="3340848" cy="325175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091" l="0" r="96970">
                        <a14:backgroundMark x1="4394" y1="21364" x2="16212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" y="4299184"/>
            <a:ext cx="3668521" cy="244568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0000">
                        <a14:backgroundMark x1="54773" y1="8065" x2="67273" y2="62903"/>
                        <a14:backgroundMark x1="45227" y1="7258" x2="61818" y2="80645"/>
                        <a14:backgroundMark x1="38182" y1="95161" x2="6364" y2="94355"/>
                        <a14:backgroundMark x1="3409" y1="18952" x2="8864" y2="97581"/>
                        <a14:backgroundMark x1="22273" y1="3226" x2="29773" y2="2016"/>
                        <a14:backgroundMark x1="43409" y1="1210" x2="48409" y2="1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6949">
            <a:off x="3269195" y="5466884"/>
            <a:ext cx="3128647" cy="176341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294" b="96654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69" y="1853248"/>
            <a:ext cx="2348323" cy="2105664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67" b="93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88" y="1218349"/>
            <a:ext cx="3095411" cy="3095411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1" b="100000" l="0" r="100000">
                        <a14:foregroundMark x1="52685" y1="83444" x2="63758" y2="73179"/>
                        <a14:foregroundMark x1="48658" y1="79139" x2="52013" y2="78146"/>
                        <a14:foregroundMark x1="50000" y1="78146" x2="51678" y2="77152"/>
                        <a14:foregroundMark x1="34228" y1="78477" x2="36577" y2="76821"/>
                        <a14:foregroundMark x1="26174" y1="9603" x2="25839" y2="13576"/>
                        <a14:foregroundMark x1="7047" y1="30464" x2="23826" y2="11921"/>
                        <a14:foregroundMark x1="14430" y1="37086" x2="27517" y2="12583"/>
                        <a14:backgroundMark x1="12081" y1="7947" x2="2013" y2="12583"/>
                        <a14:backgroundMark x1="67785" y1="5960" x2="93289" y2="17550"/>
                        <a14:backgroundMark x1="94966" y1="26490" x2="86913" y2="99669"/>
                        <a14:backgroundMark x1="81879" y1="84437" x2="60067" y2="91722"/>
                        <a14:backgroundMark x1="41275" y1="23179" x2="44631" y2="19205"/>
                        <a14:backgroundMark x1="38591" y1="24503" x2="41611" y2="22185"/>
                        <a14:backgroundMark x1="53020" y1="21192" x2="48322" y2="20199"/>
                        <a14:backgroundMark x1="32215" y1="28808" x2="38926" y2="26821"/>
                        <a14:backgroundMark x1="54362" y1="20861" x2="52685" y2="20861"/>
                        <a14:backgroundMark x1="63087" y1="37086" x2="64765" y2="36093"/>
                        <a14:backgroundMark x1="53356" y1="40066" x2="51678" y2="41391"/>
                        <a14:backgroundMark x1="20470" y1="31457" x2="32886" y2="7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05" y="1754888"/>
            <a:ext cx="2715946" cy="2752400"/>
          </a:xfrm>
          <a:prstGeom prst="rect">
            <a:avLst/>
          </a:prstGeom>
        </p:spPr>
      </p:pic>
      <p:pic>
        <p:nvPicPr>
          <p:cNvPr id="1026" name="Picture 2" descr="Slikovni rezultat za kemijske olovke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89902" l="0" r="89849">
                        <a14:foregroundMark x1="57883" y1="12052" x2="22678" y2="37134"/>
                        <a14:foregroundMark x1="60691" y1="21824" x2="58315" y2="23779"/>
                        <a14:foregroundMark x1="61987" y1="21824" x2="50324" y2="27687"/>
                        <a14:foregroundMark x1="22678" y1="84039" x2="27430" y2="84691"/>
                        <a14:backgroundMark x1="55940" y1="20847" x2="62203" y2="17915"/>
                        <a14:backgroundMark x1="60907" y1="26059" x2="66739" y2="2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93" y="4383741"/>
            <a:ext cx="3428064" cy="22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učni sat FOSSIL FS4931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31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62" y="3232043"/>
            <a:ext cx="1850670" cy="18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B1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993697"/>
          </a:xfrm>
        </p:spPr>
        <p:txBody>
          <a:bodyPr/>
          <a:lstStyle/>
          <a:p>
            <a:r>
              <a:rPr lang="hr-HR" dirty="0" smtClean="0"/>
              <a:t>Nedozvoljena ponašanja učenika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0740" y="1718068"/>
            <a:ext cx="10767263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r-HR" dirty="0" smtClean="0"/>
              <a:t>Prepisivanje ili dopuštanje prepisivanja.</a:t>
            </a:r>
          </a:p>
          <a:p>
            <a:r>
              <a:rPr lang="hr-HR" dirty="0" smtClean="0"/>
              <a:t>Komuniciranje s drugim učenicima.</a:t>
            </a:r>
          </a:p>
          <a:p>
            <a:r>
              <a:rPr lang="hr-HR" dirty="0" smtClean="0"/>
              <a:t>Nepridržavanja uputa nastavnika.</a:t>
            </a:r>
          </a:p>
          <a:p>
            <a:r>
              <a:rPr lang="hr-HR" dirty="0" smtClean="0"/>
              <a:t>Ometanje tijeka ispita.</a:t>
            </a:r>
          </a:p>
          <a:p>
            <a:r>
              <a:rPr lang="hr-HR" dirty="0" smtClean="0"/>
              <a:t>Posjedovanje nedopuštenih pomagala.</a:t>
            </a:r>
          </a:p>
          <a:p>
            <a:r>
              <a:rPr lang="hr-HR" dirty="0"/>
              <a:t>Narušavanje tajnosti identiteta.</a:t>
            </a:r>
          </a:p>
          <a:p>
            <a:r>
              <a:rPr lang="hr-HR" dirty="0" smtClean="0"/>
              <a:t>Pisanje </a:t>
            </a:r>
            <a:r>
              <a:rPr lang="hr-HR" dirty="0"/>
              <a:t>neprimjerenog sadržaja na ispit.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0861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993697"/>
          </a:xfrm>
        </p:spPr>
        <p:txBody>
          <a:bodyPr/>
          <a:lstStyle/>
          <a:p>
            <a:r>
              <a:rPr lang="hr-HR" dirty="0" smtClean="0"/>
              <a:t>Mjere u slučaju nepridržavanja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0740" y="1718068"/>
            <a:ext cx="10767263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r-HR" dirty="0" smtClean="0"/>
              <a:t>Opomena </a:t>
            </a:r>
          </a:p>
          <a:p>
            <a:r>
              <a:rPr lang="hr-HR" dirty="0" smtClean="0"/>
              <a:t>Prekid i poništenje ispita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U slučaju uočavanja nedozvoljenog ponašanje, dežurni nastavnici trebaju odmah obavijestiti koordinatora.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35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</a:t>
            </a:r>
            <a:r>
              <a:rPr lang="hr-HR" dirty="0"/>
              <a:t>stranica škole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04293" y="2180934"/>
            <a:ext cx="953932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Na internet stranici škole koordinator objavljuje obavijesti vezane za državnu maturu.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76" y="0"/>
            <a:ext cx="7970556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094362" y="5983111"/>
            <a:ext cx="845389" cy="577970"/>
          </a:xfrm>
          <a:prstGeom prst="rightArrow">
            <a:avLst>
              <a:gd name="adj1" fmla="val 41304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33" y="6208928"/>
            <a:ext cx="8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3"/>
              </a:rPr>
              <a:t>LINK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56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993697"/>
          </a:xfrm>
        </p:spPr>
        <p:txBody>
          <a:bodyPr/>
          <a:lstStyle/>
          <a:p>
            <a:r>
              <a:rPr lang="hr-HR" dirty="0" smtClean="0"/>
              <a:t>Odgovornost nastavnika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0740" y="1718068"/>
            <a:ext cx="10767263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base">
              <a:buNone/>
            </a:pPr>
            <a:r>
              <a:rPr lang="hr-HR" dirty="0"/>
              <a:t>Članak 8.</a:t>
            </a:r>
          </a:p>
          <a:p>
            <a:pPr marL="0" indent="0" fontAlgn="base">
              <a:buNone/>
            </a:pPr>
            <a:r>
              <a:rPr lang="hr-HR" dirty="0" smtClean="0"/>
              <a:t>»(</a:t>
            </a:r>
            <a:r>
              <a:rPr lang="hr-HR" dirty="0"/>
              <a:t>4) Za provedbu ispita u ispitnoj prostoriji odgovorni su voditelj ispitne prostorije i dežurni nastavnici</a:t>
            </a:r>
            <a:r>
              <a:rPr lang="hr-HR" dirty="0" smtClean="0"/>
              <a:t>.«</a:t>
            </a:r>
          </a:p>
          <a:p>
            <a:pPr marL="0" indent="0" fontAlgn="base">
              <a:buNone/>
            </a:pPr>
            <a:endParaRPr lang="hr-HR" dirty="0"/>
          </a:p>
          <a:p>
            <a:pPr marL="0" indent="0" fontAlgn="base">
              <a:buNone/>
            </a:pPr>
            <a:r>
              <a:rPr lang="hr-HR" dirty="0" smtClean="0"/>
              <a:t>Mogući „problemi”:</a:t>
            </a:r>
          </a:p>
          <a:p>
            <a:pPr fontAlgn="base"/>
            <a:r>
              <a:rPr lang="hr-HR" dirty="0" smtClean="0"/>
              <a:t>Koordinator</a:t>
            </a:r>
          </a:p>
          <a:p>
            <a:pPr fontAlgn="base"/>
            <a:r>
              <a:rPr lang="hr-HR" dirty="0" smtClean="0"/>
              <a:t>Ravnatelj</a:t>
            </a:r>
          </a:p>
          <a:p>
            <a:pPr fontAlgn="base"/>
            <a:r>
              <a:rPr lang="hr-HR" dirty="0" smtClean="0"/>
              <a:t>Nadzor</a:t>
            </a:r>
          </a:p>
          <a:p>
            <a:pPr fontAlgn="base"/>
            <a:r>
              <a:rPr lang="hr-HR" dirty="0" smtClean="0"/>
              <a:t>Žalba učenika</a:t>
            </a:r>
          </a:p>
          <a:p>
            <a:pPr fontAlgn="base"/>
            <a:endParaRPr lang="hr-HR" dirty="0"/>
          </a:p>
          <a:p>
            <a:pPr marL="0" indent="0" fontAlgn="base">
              <a:buNone/>
            </a:pPr>
            <a:r>
              <a:rPr lang="hr-HR" dirty="0" smtClean="0"/>
              <a:t>Prije početka DM obavezno pogledati video i posao shvatiti ozbiljno !!!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1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1447801"/>
            <a:ext cx="7808912" cy="2385645"/>
          </a:xfrm>
        </p:spPr>
        <p:txBody>
          <a:bodyPr/>
          <a:lstStyle/>
          <a:p>
            <a:r>
              <a:rPr lang="hr-HR" dirty="0" smtClean="0"/>
              <a:t>Hvala na pažnji !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6342" y="6245524"/>
            <a:ext cx="8529484" cy="612475"/>
          </a:xfrm>
        </p:spPr>
        <p:txBody>
          <a:bodyPr>
            <a:normAutofit/>
          </a:bodyPr>
          <a:lstStyle/>
          <a:p>
            <a:pPr algn="r"/>
            <a:r>
              <a:rPr lang="hr-HR" sz="1800" cap="none" dirty="0" smtClean="0"/>
              <a:t>Ispitni koordinator: Filip </a:t>
            </a:r>
            <a:r>
              <a:rPr lang="hr-HR" sz="1800" cap="none" dirty="0"/>
              <a:t>J</a:t>
            </a:r>
            <a:r>
              <a:rPr lang="hr-HR" sz="1800" cap="none" dirty="0" smtClean="0"/>
              <a:t>ukić mag. ing. el.</a:t>
            </a:r>
            <a:endParaRPr lang="hr-HR" sz="18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državna matura?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Državna je matura skup ispita iz određenih nastavnih predmeta koje je učenik učio tijekom svoga školovanja, ali ispite ne provode i ne ocjenjuju nastavnici škole, nego javna ustanova (Nacionalni centar za vanjsko vrednovanje obrazovanja) na završetku četvrtoga </a:t>
            </a:r>
            <a:r>
              <a:rPr lang="hr-HR" sz="2400" dirty="0" smtClean="0"/>
              <a:t>razreda.</a:t>
            </a:r>
          </a:p>
          <a:p>
            <a:pPr marL="0" indent="0">
              <a:buNone/>
            </a:pPr>
            <a:r>
              <a:rPr lang="hr-HR" dirty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hr-HR" sz="2400" dirty="0" smtClean="0"/>
              <a:t>Ispiti </a:t>
            </a:r>
            <a:r>
              <a:rPr lang="hr-HR" sz="2400" dirty="0"/>
              <a:t>državne mature provode se u isto vrijeme, s istim ispitnim materijalima i na isti način za sve učenike u Republici Hrvatskoj.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državna matura?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8"/>
            <a:ext cx="958481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Državna matura se sastoji od:</a:t>
            </a:r>
          </a:p>
          <a:p>
            <a:r>
              <a:rPr lang="hr-HR" sz="2400" dirty="0" smtClean="0"/>
              <a:t>Obaveznog dijela</a:t>
            </a:r>
          </a:p>
          <a:p>
            <a:endParaRPr lang="pl-PL" sz="2400" dirty="0"/>
          </a:p>
          <a:p>
            <a:r>
              <a:rPr lang="pl-PL" sz="2400" dirty="0" smtClean="0"/>
              <a:t>Izbornog dijela</a:t>
            </a:r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dirty="0" smtClean="0"/>
              <a:t>Za </a:t>
            </a:r>
            <a:r>
              <a:rPr lang="pl-PL" dirty="0"/>
              <a:t>uspješno polaganje </a:t>
            </a:r>
            <a:r>
              <a:rPr lang="pl-PL" dirty="0" smtClean="0"/>
              <a:t>pojedinih predmeta potrebno je 20-30% točno riješenih pitanja.</a:t>
            </a:r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dirty="0" smtClean="0"/>
              <a:t>Za prolaz „običnih ispita” tijekom nastavne godine potrebno je 40-50%.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državna matura?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655064"/>
            <a:ext cx="9584817" cy="4846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b="1" dirty="0" smtClean="0"/>
              <a:t>Obavezni dio :</a:t>
            </a:r>
          </a:p>
          <a:p>
            <a:pPr marL="0" indent="0">
              <a:buNone/>
            </a:pPr>
            <a:endParaRPr lang="hr-HR" sz="1000" b="1" dirty="0" smtClean="0"/>
          </a:p>
          <a:p>
            <a:pPr marL="0" indent="0">
              <a:buNone/>
            </a:pPr>
            <a:r>
              <a:rPr lang="hr-HR" sz="2400" dirty="0" smtClean="0"/>
              <a:t>Sastoji se od predmeta: </a:t>
            </a:r>
          </a:p>
          <a:p>
            <a:r>
              <a:rPr lang="pl-PL" sz="2400" dirty="0" smtClean="0"/>
              <a:t>Hrvatski jezik, Matematika i strani jezik</a:t>
            </a:r>
          </a:p>
          <a:p>
            <a:endParaRPr lang="pl-PL" sz="1000" dirty="0" smtClean="0"/>
          </a:p>
          <a:p>
            <a:pPr marL="0" indent="0">
              <a:buNone/>
            </a:pPr>
            <a:r>
              <a:rPr lang="pl-PL" sz="2400" dirty="0" smtClean="0"/>
              <a:t>Polaže se u dvije razine:</a:t>
            </a:r>
          </a:p>
          <a:p>
            <a:r>
              <a:rPr lang="pl-PL" sz="2400" dirty="0" smtClean="0"/>
              <a:t>Viša razina - A</a:t>
            </a:r>
          </a:p>
          <a:p>
            <a:r>
              <a:rPr lang="pl-PL" sz="2400" dirty="0" smtClean="0"/>
              <a:t>Niža razina - B</a:t>
            </a:r>
          </a:p>
          <a:p>
            <a:pPr marL="0" indent="0">
              <a:buNone/>
            </a:pPr>
            <a:endParaRPr lang="pl-PL" sz="2600" dirty="0" smtClean="0"/>
          </a:p>
          <a:p>
            <a:pPr marL="0" indent="0">
              <a:buNone/>
            </a:pPr>
            <a:r>
              <a:rPr lang="pl-PL" sz="1900" dirty="0" smtClean="0"/>
              <a:t>Viša razina je teža ali nosi 1,6 puta više bodova !!!</a:t>
            </a:r>
          </a:p>
          <a:p>
            <a:pPr marL="0" indent="0">
              <a:buNone/>
            </a:pPr>
            <a:r>
              <a:rPr lang="pl-PL" sz="1900" dirty="0" smtClean="0"/>
              <a:t>(Ocjena 3 na višoj razini je približno 5 na nižoj razini.)</a:t>
            </a:r>
          </a:p>
          <a:p>
            <a:pPr marL="0" indent="0">
              <a:buNone/>
            </a:pPr>
            <a:endParaRPr lang="pl-PL" sz="100" dirty="0" smtClean="0"/>
          </a:p>
          <a:p>
            <a:pPr marL="0" indent="0">
              <a:buNone/>
            </a:pPr>
            <a:r>
              <a:rPr lang="pl-PL" sz="1900" dirty="0" smtClean="0"/>
              <a:t>Za uspješno polaganje DM potrebno je položiti sva tri ispita obaveznog dijela.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državna matura?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755648"/>
            <a:ext cx="10642573" cy="4492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Izborni dio :</a:t>
            </a:r>
          </a:p>
          <a:p>
            <a:pPr marL="0" indent="0">
              <a:buNone/>
            </a:pPr>
            <a:endParaRPr lang="hr-HR" sz="1000" b="1" dirty="0" smtClean="0"/>
          </a:p>
          <a:p>
            <a:pPr marL="0" indent="0">
              <a:buNone/>
            </a:pPr>
            <a:r>
              <a:rPr lang="hr-HR" sz="2400" dirty="0" smtClean="0"/>
              <a:t>Sastoji se od predmeta kao što su: </a:t>
            </a:r>
          </a:p>
          <a:p>
            <a:r>
              <a:rPr lang="pl-PL" sz="2400" dirty="0" smtClean="0"/>
              <a:t>Fizika, Informatika, Biologija, Kemija, Povijest, itd...</a:t>
            </a:r>
            <a:r>
              <a:rPr lang="pl-PL" sz="1800" dirty="0" smtClean="0"/>
              <a:t>(ovisno o zahtjevu studija)</a:t>
            </a:r>
            <a:endParaRPr lang="pl-PL" sz="2400" dirty="0" smtClean="0"/>
          </a:p>
          <a:p>
            <a:endParaRPr lang="pl-PL" sz="1000" dirty="0" smtClean="0"/>
          </a:p>
          <a:p>
            <a:pPr marL="0" indent="0">
              <a:buNone/>
            </a:pPr>
            <a:r>
              <a:rPr lang="pl-PL" sz="2400" dirty="0" smtClean="0"/>
              <a:t>Polaže se u jednoj razini</a:t>
            </a:r>
            <a:r>
              <a:rPr lang="pl-PL" sz="2400" dirty="0"/>
              <a:t>.</a:t>
            </a:r>
            <a:endParaRPr lang="pl-PL" sz="2400" dirty="0" smtClean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sz="2400" dirty="0" smtClean="0"/>
              <a:t>Moguće je prijaviti najviše 6 izbornih predmeta na jednom roku.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U slučaju da učenik padne jedan ili više izbornih ispita a položi obavezni dio, učenik je položio državnu maturu !!!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pristupiti državnoj maturi?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97758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Državna mature osnova je za upis na fakultet !</a:t>
            </a:r>
          </a:p>
          <a:p>
            <a:pPr marL="0" indent="0">
              <a:buNone/>
            </a:pPr>
            <a:endParaRPr lang="hr-HR" sz="1000" dirty="0" smtClean="0"/>
          </a:p>
          <a:p>
            <a:r>
              <a:rPr lang="hr-HR" sz="2400" dirty="0" smtClean="0"/>
              <a:t>Na kraju 4. razreda je besplatna !</a:t>
            </a:r>
          </a:p>
          <a:p>
            <a:endParaRPr lang="hr-HR" sz="1000" dirty="0" smtClean="0"/>
          </a:p>
          <a:p>
            <a:r>
              <a:rPr lang="hr-HR" sz="2400" dirty="0" smtClean="0"/>
              <a:t>Na </a:t>
            </a:r>
            <a:r>
              <a:rPr lang="hr-HR" sz="2400" dirty="0"/>
              <a:t>kraju </a:t>
            </a:r>
            <a:r>
              <a:rPr lang="hr-HR" sz="2400" dirty="0" smtClean="0"/>
              <a:t>4. </a:t>
            </a:r>
            <a:r>
              <a:rPr lang="hr-HR" sz="2400" dirty="0"/>
              <a:t>razreda </a:t>
            </a:r>
            <a:r>
              <a:rPr lang="hr-HR" sz="2400" dirty="0" smtClean="0"/>
              <a:t>znanje učenika je najveće !</a:t>
            </a:r>
          </a:p>
          <a:p>
            <a:endParaRPr lang="hr-HR" sz="1000" dirty="0"/>
          </a:p>
          <a:p>
            <a:r>
              <a:rPr lang="hr-HR" sz="2400" dirty="0" smtClean="0"/>
              <a:t>Prva godina studija je besplatna !</a:t>
            </a:r>
          </a:p>
          <a:p>
            <a:endParaRPr lang="hr-HR" sz="1000" dirty="0" smtClean="0"/>
          </a:p>
          <a:p>
            <a:r>
              <a:rPr lang="hr-HR" sz="2400" b="1" dirty="0">
                <a:solidFill>
                  <a:srgbClr val="FF0000"/>
                </a:solidFill>
              </a:rPr>
              <a:t>Ostvareni rezultati vrijede zauvijek </a:t>
            </a:r>
            <a:r>
              <a:rPr lang="hr-HR" sz="2400" b="1" dirty="0" smtClean="0">
                <a:solidFill>
                  <a:srgbClr val="FF0000"/>
                </a:solidFill>
              </a:rPr>
              <a:t>!</a:t>
            </a:r>
          </a:p>
          <a:p>
            <a:endParaRPr lang="hr-HR" sz="11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Neopravdani izostanak na prijavljeni ispit se plaća !!!</a:t>
            </a:r>
          </a:p>
          <a:p>
            <a:pPr marL="0" indent="0">
              <a:buNone/>
            </a:pPr>
            <a:endParaRPr lang="hr-HR" sz="1800" dirty="0"/>
          </a:p>
          <a:p>
            <a:endParaRPr lang="hr-HR" sz="2400" b="1" dirty="0">
              <a:solidFill>
                <a:srgbClr val="FF0000"/>
              </a:solidFill>
            </a:endParaRPr>
          </a:p>
          <a:p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Prilagodba ispitne tehnologija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 smtClean="0"/>
              <a:t>Ako učenik ima:</a:t>
            </a:r>
          </a:p>
          <a:p>
            <a:r>
              <a:rPr lang="hr-HR" sz="2400" dirty="0" smtClean="0"/>
              <a:t>teškoće u razvoju, </a:t>
            </a:r>
          </a:p>
          <a:p>
            <a:r>
              <a:rPr lang="hr-HR" sz="2400" dirty="0" smtClean="0"/>
              <a:t>teškoće u učenju, probleme u ponašanju i emocionalne probleme </a:t>
            </a:r>
          </a:p>
          <a:p>
            <a:r>
              <a:rPr lang="hr-HR" sz="2400" dirty="0" smtClean="0"/>
              <a:t>teškoće uvjetovane </a:t>
            </a:r>
            <a:r>
              <a:rPr lang="hr-HR" sz="2400" dirty="0"/>
              <a:t>odgojnim, socijalnim, ekonomskim, kulturalnim i jezičnim </a:t>
            </a:r>
            <a:r>
              <a:rPr lang="hr-HR" sz="2400" dirty="0" smtClean="0"/>
              <a:t>čimbenicima</a:t>
            </a:r>
            <a:endParaRPr lang="hr-HR" sz="2400" dirty="0"/>
          </a:p>
          <a:p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Ima pravo na prilagodbu ispitne tehnologije i treba se što prije obratiti koordinatoru radi daljnjih dogovora i prikupljanja dokumentacije.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Dolazak i boravak na ispitu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572768"/>
            <a:ext cx="10767263" cy="484632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Kratki sastanak dežurnih nastavnika 70min prije ispita </a:t>
            </a:r>
            <a:r>
              <a:rPr lang="hr-HR" sz="1400" dirty="0" smtClean="0"/>
              <a:t>(12:50h ili 7:50h)</a:t>
            </a:r>
          </a:p>
          <a:p>
            <a:pPr marL="0" indent="0">
              <a:buNone/>
            </a:pPr>
            <a:r>
              <a:rPr lang="hr-HR" sz="2400" dirty="0" smtClean="0"/>
              <a:t>	(priprema nastavnika i ispitnih prostorija za ispit)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Učenici na ispit dolaze </a:t>
            </a:r>
            <a:r>
              <a:rPr lang="hr-HR" sz="2400" b="1" dirty="0" smtClean="0"/>
              <a:t>30min prije početka ispita</a:t>
            </a:r>
          </a:p>
          <a:p>
            <a:endParaRPr lang="hr-HR" sz="2400" b="1" dirty="0" smtClean="0"/>
          </a:p>
          <a:p>
            <a:r>
              <a:rPr lang="hr-HR" sz="2400" dirty="0" smtClean="0"/>
              <a:t>Učenik smije zakasniti 30min na ispit</a:t>
            </a:r>
          </a:p>
          <a:p>
            <a:endParaRPr lang="hr-HR" sz="2400" dirty="0" smtClean="0"/>
          </a:p>
          <a:p>
            <a:r>
              <a:rPr lang="hr-HR" sz="2400" dirty="0" smtClean="0"/>
              <a:t>Prvih 30min i zadnjih 15min učenik ne može napustiti ispitnu prostoriju</a:t>
            </a:r>
            <a:endParaRPr lang="hr-HR" sz="2400" dirty="0"/>
          </a:p>
          <a:p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52718"/>
            <a:ext cx="10104120" cy="1400530"/>
          </a:xfrm>
        </p:spPr>
        <p:txBody>
          <a:bodyPr/>
          <a:lstStyle/>
          <a:p>
            <a:r>
              <a:rPr lang="hr-HR" dirty="0" smtClean="0"/>
              <a:t>Uloga nastavnika na ispitu</a:t>
            </a:r>
            <a:endParaRPr lang="hr-H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0740" y="1718068"/>
            <a:ext cx="10767263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hr-HR" sz="2400" dirty="0"/>
              <a:t>Svi nastavnici prije ispita pripremaju ispitnu </a:t>
            </a:r>
            <a:r>
              <a:rPr lang="hr-HR" sz="2400" dirty="0" smtClean="0"/>
              <a:t>prostoriju:</a:t>
            </a:r>
            <a:endParaRPr lang="hr-HR" sz="2400" dirty="0"/>
          </a:p>
          <a:p>
            <a:pPr lvl="1"/>
            <a:r>
              <a:rPr lang="hr-HR" sz="2200" dirty="0" smtClean="0"/>
              <a:t>Lijepe popis </a:t>
            </a:r>
            <a:r>
              <a:rPr lang="hr-HR" sz="2200" dirty="0"/>
              <a:t>učenika, raspored </a:t>
            </a:r>
            <a:r>
              <a:rPr lang="hr-HR" sz="2200" dirty="0" smtClean="0"/>
              <a:t>sjedenja i </a:t>
            </a:r>
            <a:r>
              <a:rPr lang="hr-HR" sz="2200" dirty="0"/>
              <a:t>„ISPITI NE SMETAJ”</a:t>
            </a:r>
          </a:p>
          <a:p>
            <a:pPr lvl="1"/>
            <a:r>
              <a:rPr lang="hr-HR" sz="2200" dirty="0"/>
              <a:t>Lijepe imena i prezimena na odgovarajuće klupe</a:t>
            </a:r>
          </a:p>
          <a:p>
            <a:pPr lvl="1"/>
            <a:r>
              <a:rPr lang="hr-HR" sz="2200" dirty="0"/>
              <a:t>Pišu vrijeme trajanja ispita na ploču</a:t>
            </a:r>
          </a:p>
          <a:p>
            <a:pPr lvl="1"/>
            <a:r>
              <a:rPr lang="hr-HR" sz="2200" dirty="0"/>
              <a:t>Čitaju </a:t>
            </a:r>
            <a:r>
              <a:rPr lang="hr-HR" sz="2200" dirty="0" err="1"/>
              <a:t>vremenik</a:t>
            </a:r>
            <a:r>
              <a:rPr lang="hr-HR" sz="2200" dirty="0"/>
              <a:t> i upute za </a:t>
            </a:r>
            <a:r>
              <a:rPr lang="hr-HR" sz="2200" dirty="0" smtClean="0"/>
              <a:t>ispit !!!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1732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1B1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786</TotalTime>
  <Words>698</Words>
  <Application>Microsoft Office PowerPoint</Application>
  <PresentationFormat>Widescreen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</vt:lpstr>
      <vt:lpstr>Državna matura</vt:lpstr>
      <vt:lpstr>Što je državna matura?</vt:lpstr>
      <vt:lpstr>Što je državna matura?</vt:lpstr>
      <vt:lpstr>Što je državna matura?</vt:lpstr>
      <vt:lpstr>Što je državna matura?</vt:lpstr>
      <vt:lpstr>Zašto pristupiti državnoj maturi?</vt:lpstr>
      <vt:lpstr>Prilagodba ispitne tehnologija</vt:lpstr>
      <vt:lpstr>Dolazak i boravak na ispitu</vt:lpstr>
      <vt:lpstr>Uloga nastavnika na ispitu</vt:lpstr>
      <vt:lpstr>Uloga nastavnika na ispitu</vt:lpstr>
      <vt:lpstr>Uloga nastavnika na ispitu</vt:lpstr>
      <vt:lpstr>Dozvoljeni pribor</vt:lpstr>
      <vt:lpstr>Strogo zabranjeno !!! (NITI U DŽEPU)</vt:lpstr>
      <vt:lpstr>Nedozvoljena ponašanja učenika</vt:lpstr>
      <vt:lpstr>Mjere u slučaju nepridržavanja</vt:lpstr>
      <vt:lpstr>Internet stranica škole</vt:lpstr>
      <vt:lpstr>Odgovornost nastavnika</vt:lpstr>
      <vt:lpstr>Hvala na pažnji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Državna matura</dc:title>
  <dc:creator>Filip</dc:creator>
  <cp:lastModifiedBy>Filip</cp:lastModifiedBy>
  <cp:revision>75</cp:revision>
  <dcterms:created xsi:type="dcterms:W3CDTF">2016-12-11T19:50:59Z</dcterms:created>
  <dcterms:modified xsi:type="dcterms:W3CDTF">2021-05-31T18:36:56Z</dcterms:modified>
</cp:coreProperties>
</file>